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67"/>
  </p:notesMasterIdLst>
  <p:sldIdLst>
    <p:sldId id="256" r:id="rId4"/>
    <p:sldId id="257" r:id="rId5"/>
    <p:sldId id="258" r:id="rId6"/>
    <p:sldId id="259" r:id="rId7"/>
    <p:sldId id="260" r:id="rId8"/>
    <p:sldId id="295" r:id="rId9"/>
    <p:sldId id="297" r:id="rId10"/>
    <p:sldId id="261" r:id="rId11"/>
    <p:sldId id="262" r:id="rId12"/>
    <p:sldId id="288" r:id="rId13"/>
    <p:sldId id="298" r:id="rId14"/>
    <p:sldId id="289" r:id="rId15"/>
    <p:sldId id="299" r:id="rId16"/>
    <p:sldId id="300" r:id="rId17"/>
    <p:sldId id="283" r:id="rId18"/>
    <p:sldId id="303" r:id="rId19"/>
    <p:sldId id="284" r:id="rId20"/>
    <p:sldId id="290" r:id="rId21"/>
    <p:sldId id="304" r:id="rId22"/>
    <p:sldId id="286" r:id="rId23"/>
    <p:sldId id="285" r:id="rId24"/>
    <p:sldId id="319" r:id="rId25"/>
    <p:sldId id="320" r:id="rId26"/>
    <p:sldId id="317" r:id="rId27"/>
    <p:sldId id="318" r:id="rId28"/>
    <p:sldId id="293" r:id="rId29"/>
    <p:sldId id="292" r:id="rId30"/>
    <p:sldId id="287" r:id="rId31"/>
    <p:sldId id="263" r:id="rId32"/>
    <p:sldId id="264" r:id="rId33"/>
    <p:sldId id="305" r:id="rId34"/>
    <p:sldId id="265" r:id="rId35"/>
    <p:sldId id="266" r:id="rId36"/>
    <p:sldId id="267" r:id="rId37"/>
    <p:sldId id="268" r:id="rId38"/>
    <p:sldId id="294" r:id="rId39"/>
    <p:sldId id="269" r:id="rId40"/>
    <p:sldId id="270" r:id="rId41"/>
    <p:sldId id="271" r:id="rId42"/>
    <p:sldId id="272" r:id="rId43"/>
    <p:sldId id="315" r:id="rId44"/>
    <p:sldId id="316" r:id="rId45"/>
    <p:sldId id="314" r:id="rId46"/>
    <p:sldId id="282" r:id="rId47"/>
    <p:sldId id="313" r:id="rId48"/>
    <p:sldId id="274" r:id="rId49"/>
    <p:sldId id="275" r:id="rId50"/>
    <p:sldId id="276" r:id="rId51"/>
    <p:sldId id="277" r:id="rId52"/>
    <p:sldId id="278" r:id="rId53"/>
    <p:sldId id="306" r:id="rId54"/>
    <p:sldId id="279" r:id="rId55"/>
    <p:sldId id="307" r:id="rId56"/>
    <p:sldId id="310" r:id="rId57"/>
    <p:sldId id="311" r:id="rId58"/>
    <p:sldId id="312" r:id="rId59"/>
    <p:sldId id="301" r:id="rId60"/>
    <p:sldId id="302" r:id="rId61"/>
    <p:sldId id="308" r:id="rId62"/>
    <p:sldId id="309" r:id="rId63"/>
    <p:sldId id="280" r:id="rId64"/>
    <p:sldId id="281" r:id="rId65"/>
    <p:sldId id="321" r:id="rId66"/>
  </p:sldIdLst>
  <p:sldSz cx="9144000" cy="5145088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10" y="-7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38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1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88063" cy="34210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5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 smtClean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D9CA94EA-C022-476D-9C28-0052FDA773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779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AFA5589F-D274-48BB-AB69-E6968D94184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26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29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12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71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012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61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81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092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204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71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8BC2169C-155F-4ADE-BF6B-90BD6DA7647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944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078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12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5578467-834E-40D5-A25C-394DB57DD5A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6D53FE4-440D-4A3A-B34D-4B11C30E8F5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551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FFBB9FF-38D8-4F70-8F84-595B66ED792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04871D7-C8C0-4265-860D-4BC20F341D8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96200DE-4B5A-4E73-9F91-E03C48F03CD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043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C68F906-9C81-434F-A32E-DDB37B34EA7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8888D4D-7E5F-4255-935A-09C83CC02ED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1D2E389-E8A0-418F-9589-3EBE0A8D802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9CB87070-F7B8-4BE7-8F6D-162C085DCC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244C2A1-8C9F-49EB-A7F8-FAE0DDFA194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4687E467-EC45-456D-8F12-DF4D140AE889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76F0618-4F77-45AE-84CC-9323D063C88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E098E5BF-7574-4AE6-BF32-E114F4A44CB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06B8CDAE-EBDE-43B3-B54E-12B84CFA0A7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801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23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E52EAED-0CA1-4F73-821E-E455636D442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F009E6A-2C33-4A04-BBE4-3923FA5D29F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F009E6A-2C33-4A04-BBE4-3923FA5D29F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62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03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B0DFE5A-AD4A-4747-82D9-BB777BB4FFB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ADDD6-2C8C-4C05-8980-EDF4C659D535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D12AF-5AE4-4A5B-91A6-C0D571A46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08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966-D111-461E-AB5B-78BB1A3D94D6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6E4A0-D58A-44E3-A928-A34B9B7F73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1B0C3-7377-4EE5-A15B-325464F848F7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16C19-EE60-413C-A716-804A82C76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04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57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74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56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895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25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446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944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258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5FCD3-28B5-42BE-8ED4-EE3D703B7658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FD950-6F49-4C49-B0C9-B315C4F17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917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762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091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7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61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263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220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036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030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338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00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0080-FCE7-45F4-AA75-73FF70C00343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4EC49-D7BE-4439-8966-8EFD85183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456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00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90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19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E03D3-1661-4FFE-B205-E66A0F0A558F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18F74-F36D-4CDE-BB80-8B61988BE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22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57890-BF8A-41D1-AB49-4277631DEE87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788CF-487F-4ED3-ACFF-F7322C20C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52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58B7C-C6D7-49C8-97E6-9CE42ADFE374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29EFD-205C-412F-B1F8-0A30177F59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4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8E323-6E6C-42E7-98BD-3AFE36EC45CF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7FE5F-F0A8-4901-8271-7A5C3EFB89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0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DFAC9-2DD4-4272-B7A3-262FA66B1E8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6629B-A1E6-4A07-A735-0784FA49D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41EEE-DD43-432A-9121-7768D80C655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F06D9-619B-41C4-A9E7-D3E94A61F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20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57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8AA4CB4-E97C-4D7F-96E9-BE774BAB387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BAC3EBA-01B6-4F20-B335-F1F8242A7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Open_area.mp4" TargetMode="External"/><Relationship Id="rId1" Type="http://schemas.microsoft.com/office/2007/relationships/media" Target="file:///C:\Users\thesa1nt01\Documents\ms_thesis\presentation\videos\Nao_Robot_with_GODZILA_navigation_and_path_Open_area.mp4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Narrow_opening.mp4" TargetMode="External"/><Relationship Id="rId1" Type="http://schemas.microsoft.com/office/2007/relationships/media" Target="file:///C:\Users\thesa1nt01\Documents\ms_thesis\presentation\videos\Nao_Robot_with_GODZILA_navigation_and_path_Narrow_opening.mp4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Square_area.mp4" TargetMode="External"/><Relationship Id="rId1" Type="http://schemas.microsoft.com/office/2007/relationships/media" Target="file:///C:\Users\thesa1nt01\Documents\ms_thesis\presentation\videos\Nao_Robot_with_GODZILA_navigation_and_path_Square_area.mp4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executing_Projected_Profile_crawl_gait.mp4" TargetMode="External"/><Relationship Id="rId1" Type="http://schemas.microsoft.com/office/2007/relationships/media" Target="file:///C:\Users\thesa1nt01\Documents\ms_thesis\presentation\videos\Nao_Robot_executing_Projected_Profile_crawl_gait.mp4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crawl_under_desk1.mp4" TargetMode="External"/><Relationship Id="rId1" Type="http://schemas.microsoft.com/office/2007/relationships/media" Target="file:///C:\Users\thesa1nt01\Documents\ms_thesis\presentation\videos\crawl_under_desk1.mp4" TargetMode="External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C:\Users\thesa1nt01\Documents\ms_thesis\presentation\videos\square_area_end1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-79375"/>
            <a:ext cx="6788150" cy="52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-12700" y="-92075"/>
            <a:ext cx="4310063" cy="5303838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dist="23040" dir="5400000" algn="ctr" rotWithShape="0">
              <a:srgbClr val="80808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227013" y="1279525"/>
            <a:ext cx="3797300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Humanoid Crawl Gait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And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Lidar Based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Using GODZILA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27013" y="3222625"/>
            <a:ext cx="2816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Griswald Brooks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Advisor: Dr. Farshad Khorrami</a:t>
            </a:r>
            <a:br>
              <a:rPr lang="en-US" altLang="en-US" sz="1000">
                <a:solidFill>
                  <a:srgbClr val="FFFFFF"/>
                </a:solidFill>
              </a:rPr>
            </a:br>
            <a:endParaRPr lang="en-US" altLang="en-US" sz="1000">
              <a:solidFill>
                <a:srgbClr val="FFFFFF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12/22/2016</a:t>
            </a:r>
          </a:p>
        </p:txBody>
      </p:sp>
      <p:pic>
        <p:nvPicPr>
          <p:cNvPr id="410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896938"/>
            <a:ext cx="1762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34219"/>
            <a:ext cx="3861473" cy="4410869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Lidar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It shoots lasers to measure things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Navigation use case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08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3531" b="3727"/>
          <a:stretch/>
        </p:blipFill>
        <p:spPr>
          <a:xfrm>
            <a:off x="4800600" y="763014"/>
            <a:ext cx="4343400" cy="438207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Lidar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The laser returns look like this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8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 r="9873" b="10012"/>
          <a:stretch/>
        </p:blipFill>
        <p:spPr>
          <a:xfrm flipH="1">
            <a:off x="5549921" y="716280"/>
            <a:ext cx="3594079" cy="4428808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Had to mount the Lidar on the Nao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12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8354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r="35070"/>
          <a:stretch/>
        </p:blipFill>
        <p:spPr>
          <a:xfrm>
            <a:off x="6629400" y="743744"/>
            <a:ext cx="2514600" cy="4401343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CAD to be at waist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Conform to body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Low CG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Minimize wobble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81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317"/>
          <a:stretch/>
        </p:blipFill>
        <p:spPr>
          <a:xfrm>
            <a:off x="5105400" y="743744"/>
            <a:ext cx="4038600" cy="440134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Interchangeable plates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gussets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GODZILA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Navigation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5" r="28830"/>
          <a:stretch/>
        </p:blipFill>
        <p:spPr>
          <a:xfrm rot="5400000">
            <a:off x="-355875" y="355874"/>
            <a:ext cx="5239544" cy="45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15937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Potential Field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intro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The world is full of obstacles, which repel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And goals which attract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46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979"/>
            <a:ext cx="9144000" cy="3377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409654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4248943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Obstacles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600" y="426116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Robot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44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15937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Potential Field equations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0" y="2884768"/>
            <a:ext cx="4831080" cy="224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5" y="819944"/>
            <a:ext cx="4861560" cy="2125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863215"/>
            <a:ext cx="42672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93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Intro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It’s a local </a:t>
            </a:r>
            <a:r>
              <a:rPr lang="en-US" altLang="en-US" sz="20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nav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potential fields based algorithm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01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Presentation Outline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88" y="-15875"/>
            <a:ext cx="4699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GODZILA Components</a:t>
            </a:r>
          </a:p>
          <a:p>
            <a:pPr eaLnBrk="1" hangingPunct="1">
              <a:buClrTx/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J1(α ′ r ) which rewards goal seeking by penalizing directions other than those towards the goal. </a:t>
            </a: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. J2(α ′ r ) which penalizes directions towards occlusions. </a:t>
            </a: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3. Rewards directions towards far obstacles</a:t>
            </a:r>
          </a:p>
          <a:p>
            <a:pPr eaLnBrk="1" hangingPunct="1">
              <a:buClrTx/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4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r>
              <a:rPr lang="en-US" sz="2000" dirty="0">
                <a:solidFill>
                  <a:schemeClr val="tx1"/>
                </a:solidFill>
              </a:rPr>
              <a:t>J3(α ′ r ) which dampens oscillations by penalizing changes in heading</a:t>
            </a:r>
            <a:endParaRPr lang="en-US" altLang="en-US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67744"/>
            <a:ext cx="609600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76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0" y="4372544"/>
            <a:ext cx="57150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454558"/>
            <a:ext cx="5715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35558"/>
            <a:ext cx="5257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98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94" y="3506068"/>
            <a:ext cx="617220" cy="464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77344"/>
            <a:ext cx="502920" cy="464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80" y="3342164"/>
            <a:ext cx="579120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4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119848"/>
            <a:ext cx="54102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3959234"/>
            <a:ext cx="42672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4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equations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6784"/>
            <a:ext cx="4968240" cy="7315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819944"/>
            <a:ext cx="9144000" cy="1072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58344"/>
            <a:ext cx="91440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10744"/>
            <a:ext cx="3055620" cy="7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equations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Alpha prime thing commanded as rate dot thing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096703"/>
            <a:ext cx="6263640" cy="670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0" y="1957724"/>
            <a:ext cx="6256020" cy="4648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853113" y="2574290"/>
            <a:ext cx="2134057" cy="1217454"/>
            <a:chOff x="5853113" y="2574290"/>
            <a:chExt cx="2134057" cy="121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13" y="2574290"/>
              <a:ext cx="1996440" cy="115062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317736" y="3401378"/>
              <a:ext cx="46859" cy="390366"/>
              <a:chOff x="7329030" y="3334544"/>
              <a:chExt cx="62370" cy="390366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732903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739140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16"/>
            <p:cNvGrpSpPr/>
            <p:nvPr/>
          </p:nvGrpSpPr>
          <p:grpSpPr>
            <a:xfrm>
              <a:off x="7924800" y="3401378"/>
              <a:ext cx="62370" cy="390366"/>
              <a:chOff x="7329030" y="3334544"/>
              <a:chExt cx="62370" cy="390366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732903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739140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89758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Open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0"/>
          <a:stretch/>
        </p:blipFill>
        <p:spPr>
          <a:xfrm>
            <a:off x="-7620" y="715477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10201" y="228600"/>
            <a:ext cx="3506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Open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26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Narrow_ope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1"/>
          <a:stretch/>
        </p:blipFill>
        <p:spPr>
          <a:xfrm>
            <a:off x="0" y="715477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953001" y="228600"/>
            <a:ext cx="39639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Narrow Opening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27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4622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Square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421" r="1638"/>
          <a:stretch/>
        </p:blipFill>
        <p:spPr>
          <a:xfrm>
            <a:off x="0" y="712726"/>
            <a:ext cx="9144000" cy="4426056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Square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28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2597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Gait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75"/>
            <a:ext cx="457041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Platform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Gait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Gait Optimization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Presentation Outline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1BC6380C-9241-4484-B42E-3C3C10F1608C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69D4750-2521-48F5-9F08-52777B98D55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29733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Sagittal Plane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Projection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25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DoF</a:t>
            </a: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 to 6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DoF</a:t>
            </a:r>
            <a:endParaRPr lang="en-US" alt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Dual Mode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2">
              <a:spcBef>
                <a:spcPts val="350"/>
              </a:spcBef>
              <a:buFont typeface="Times New Roman" panose="02020603050405020304" pitchFamily="18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Move end effectors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Closed Chain</a:t>
            </a:r>
          </a:p>
          <a:p>
            <a:pPr lvl="2">
              <a:spcBef>
                <a:spcPts val="350"/>
              </a:spcBef>
              <a:buFont typeface="Times New Roman" panose="02020603050405020304" pitchFamily="18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Move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CoM</a:t>
            </a:r>
            <a:endParaRPr lang="en-US" alt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r="7505"/>
          <a:stretch/>
        </p:blipFill>
        <p:spPr>
          <a:xfrm>
            <a:off x="1631178" y="708660"/>
            <a:ext cx="7512822" cy="4436427"/>
          </a:xfrm>
          <a:prstGeom prst="rect">
            <a:avLst/>
          </a:prstGeom>
        </p:spPr>
      </p:pic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Projected Profile Gait: Concept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5814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Open Chain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7917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Closed Chain</a:t>
            </a:r>
          </a:p>
        </p:txBody>
      </p:sp>
    </p:spTree>
    <p:extLst>
      <p:ext uri="{BB962C8B-B14F-4D97-AF65-F5344CB8AC3E}">
        <p14:creationId xmlns:p14="http://schemas.microsoft.com/office/powerpoint/2010/main" val="3955955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6" b="6488"/>
          <a:stretch/>
        </p:blipFill>
        <p:spPr bwMode="auto">
          <a:xfrm>
            <a:off x="9525" y="713232"/>
            <a:ext cx="9144000" cy="444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458" b="64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F0AEE76-D54D-403D-BADF-0533DCC3C87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E5B3EBC-64BF-42AB-9097-093A2F91619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5851525" y="822325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Torso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Arms and legs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can be positioned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ADD STICK FIGURES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1371600" y="3106738"/>
            <a:ext cx="639763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1920875" y="3106738"/>
            <a:ext cx="92075" cy="91757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>
            <a:off x="1920875" y="4022725"/>
            <a:ext cx="1006475" cy="15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H="1">
            <a:off x="2924175" y="3840163"/>
            <a:ext cx="1831975" cy="18256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 flipV="1">
            <a:off x="4664075" y="3838575"/>
            <a:ext cx="92075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H="1">
            <a:off x="4662488" y="4389438"/>
            <a:ext cx="1374775" cy="158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1884363" y="303291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820227" y="3886200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02889" y="39171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619625" y="374134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548188" y="4275138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Extension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3BB18F2-28E8-4AC3-9EC4-72C8E6FC27D4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B81505E-1AA9-4949-ACA8-116CA116982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851525" y="80168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Closed Chain: Extension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Arms and legs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Torso can be positioned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CoM is at initial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914400" y="3477578"/>
            <a:ext cx="452438" cy="99996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914400" y="3477576"/>
            <a:ext cx="912812" cy="45466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1827213" y="3932237"/>
            <a:ext cx="1027112" cy="523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833688" y="3865561"/>
            <a:ext cx="1762124" cy="11906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4571999" y="3865561"/>
            <a:ext cx="887411" cy="56546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8" y="4370706"/>
            <a:ext cx="1447801" cy="6032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32643" y="341023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680369" y="380523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83668" y="384809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457699" y="376396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22885" y="430402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Compression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E56A6C2F-A52A-475D-A252-11D6D2FA6C2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D34A422-AD42-4962-B0B5-661B77ED5198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851525" y="82073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Closed Chain: </a:t>
            </a:r>
            <a:r>
              <a:rPr lang="en-US" altLang="en-US" sz="1800" b="1">
                <a:solidFill>
                  <a:srgbClr val="000000"/>
                </a:solidFill>
                <a:cs typeface="Arial" panose="020B0604020202020204" pitchFamily="34" charset="0"/>
              </a:rPr>
              <a:t>Compression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CoM is at final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447801" y="3486944"/>
            <a:ext cx="247650" cy="11430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1695450" y="3556158"/>
            <a:ext cx="895350" cy="235584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2562225" y="3791744"/>
            <a:ext cx="1095375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450353"/>
            <a:ext cx="1791493" cy="34139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8930" y="3394393"/>
            <a:ext cx="67469" cy="99663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86399" y="4325144"/>
            <a:ext cx="1600199" cy="6588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1579246" y="34549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91899" y="3682843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8451" y="3646964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0501" y="333605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72099" y="426402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943600" y="822325"/>
            <a:ext cx="3038475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Torso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Arms and legs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can again be positioned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981200" y="3029741"/>
            <a:ext cx="762000" cy="86693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2569205" y="3029743"/>
            <a:ext cx="173994" cy="105806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569208" y="4087812"/>
            <a:ext cx="1088391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896677"/>
            <a:ext cx="1869916" cy="19113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0199" y="3867944"/>
            <a:ext cx="41118" cy="685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9" y="4248944"/>
            <a:ext cx="1676399" cy="304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590800" y="297338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78718" y="394906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4244" y="394581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8438" y="379531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7015" y="441936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t="4455"/>
          <a:stretch/>
        </p:blipFill>
        <p:spPr>
          <a:xfrm>
            <a:off x="0" y="667544"/>
            <a:ext cx="9144000" cy="4477544"/>
          </a:xfrm>
          <a:prstGeom prst="rect">
            <a:avLst/>
          </a:prstGeom>
        </p:spPr>
      </p:pic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B2FE77D-FB2E-44D3-B72B-B3FBCCE50B19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14412CB-70EE-4BA9-98C8-EF51CFE2518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1516063"/>
            <a:ext cx="4837112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179513"/>
            <a:ext cx="35861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365125" y="2925763"/>
            <a:ext cx="42973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Foot “joint” is not actuated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Knee and Hip as free variables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Remaining joints function of Elbow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Ankle Solution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A11DE24-BE73-4630-A1CA-F64CC215FCC6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2E58BC9-E811-4DAC-8B5E-CBE104F697A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2613025"/>
            <a:ext cx="670083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2011363"/>
            <a:ext cx="511175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03225" y="1225550"/>
            <a:ext cx="29733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Solving for Ankle Joint</a:t>
            </a:r>
          </a:p>
          <a:p>
            <a:pPr lvl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cs typeface="Arial" panose="020B0604020202020204" pitchFamily="34" charset="0"/>
              </a:rPr>
              <a:t>Squared sum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Ankle Solution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8035FDB-0330-4104-ABEE-6D27F08C5CD2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2334751-3FE9-4551-8ADC-40B67C69D0B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03225" y="1225550"/>
            <a:ext cx="29733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Solving for Ankle Joint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2011363"/>
            <a:ext cx="69865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835275"/>
            <a:ext cx="67738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6" b="12379"/>
          <a:stretch>
            <a:fillRect/>
          </a:stretch>
        </p:blipFill>
        <p:spPr bwMode="auto">
          <a:xfrm>
            <a:off x="3175" y="0"/>
            <a:ext cx="456882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286" b="123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Joint Solutions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554288"/>
            <a:ext cx="4010025" cy="182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852488" y="1220788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Yields two solutions for Ankle</a:t>
            </a:r>
          </a:p>
          <a:p>
            <a:pPr lvl="1" eaLnBrk="1" hangingPunct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cs typeface="Arial" panose="020B0604020202020204" pitchFamily="34" charset="0"/>
              </a:rPr>
              <a:t>One is kinematically infeasible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Foot joint follows from Ankle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Shoulder joint is given by: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hesa1nt01\Documents\ms_thesis\presentation\pictures\hardware_rarmj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1114425"/>
            <a:ext cx="62579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hesa1nt01\Documents\ms_thesis\presentation\pictures\nao_arm_shoulder_positionin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53344"/>
            <a:ext cx="6219824" cy="25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:\Users\thesa1nt01\Documents\ms_thesis\presentation\pictures\arm_eq_dva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60104"/>
            <a:ext cx="3338512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thesa1nt01\Documents\ms_thesis\presentation\pictures\arm_eq_shoulder_rol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10544"/>
            <a:ext cx="72104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hesa1nt01\Documents\ms_thesis\presentation\pictures\nao_arm_vector_z_x_y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4584"/>
            <a:ext cx="8002588" cy="30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thesa1nt01\Documents\ms_thesis\presentation\pictures\arm_eq_lh_wigg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6600" y="-714375"/>
            <a:ext cx="4838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thesa1nt01\Documents\ms_thesis\presentation\pictures\arm_eq_vey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63027"/>
            <a:ext cx="731520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hesa1nt01\Documents\ms_thesis\presentation\pictures\arm_eq_ve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570" y="6077744"/>
            <a:ext cx="90678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thesa1nt01\Documents\ms_thesis\presentation\pictures\arm_eq_uf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-1181100"/>
            <a:ext cx="4667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5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hesa1nt01\Documents\ms_thesis\presentation\pictures\arm_eq_u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4" y="5772944"/>
            <a:ext cx="789622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thesa1nt01\Documents\ms_thesis\presentation\pictures\arm_eq_theta_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52011"/>
            <a:ext cx="6715126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thesa1nt01\Documents\ms_thesis\presentation\pictures\arm_eq_theta_ey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80" y="3346132"/>
            <a:ext cx="7229476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thesa1nt01\Documents\ms_thesis\presentation\pictures\arm_eq_ue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48744"/>
            <a:ext cx="46958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nomppGai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" r="5000" b="7428"/>
          <a:stretch/>
        </p:blipFill>
        <p:spPr>
          <a:xfrm>
            <a:off x="596441" y="743744"/>
            <a:ext cx="7937959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45383" y="4629760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 axis (mm)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87334" y="2445033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Z axis (mm)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Crawl Sequence</a:t>
            </a:r>
          </a:p>
        </p:txBody>
      </p:sp>
      <p:pic>
        <p:nvPicPr>
          <p:cNvPr id="3" name="crawl_under_desk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713899"/>
            <a:ext cx="7696200" cy="44243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Gait Optimization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5" r="11450"/>
          <a:stretch>
            <a:fillRect/>
          </a:stretch>
        </p:blipFill>
        <p:spPr bwMode="auto">
          <a:xfrm>
            <a:off x="0" y="-12700"/>
            <a:ext cx="4554538" cy="515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145" r="114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Knee and hip as free variables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Optimize wrt torques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Pseudo-static formulation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4AF692AD-198F-4B3A-92F6-FBAE68A6DF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EAA76C9-38A9-4C01-9679-051E5FB74C8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33575"/>
            <a:ext cx="5486400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Concept and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Motivation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Humanoids are cool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Navigation is fundamental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Crawling can get you to interesting places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2" t="8041" r="20210" b="5647"/>
          <a:stretch>
            <a:fillRect/>
          </a:stretch>
        </p:blipFill>
        <p:spPr bwMode="auto">
          <a:xfrm>
            <a:off x="6591300" y="731838"/>
            <a:ext cx="25527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1862" t="8041" r="20210" b="56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5</a:t>
            </a:fld>
            <a:endParaRPr lang="en-US" alt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81138" indent="-5651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V-REP simulation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Table of joint angles to torques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2.5</a:t>
            </a: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° resolution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± 30° about initial pose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Linear interpolation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Genetic algorithm for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optimization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4D69541-7BCE-48E7-801D-D317B4B7957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BEF6E2-469C-4C40-8A5B-80F4E9B6668E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r="37428"/>
          <a:stretch>
            <a:fillRect/>
          </a:stretch>
        </p:blipFill>
        <p:spPr bwMode="auto">
          <a:xfrm>
            <a:off x="5118100" y="676275"/>
            <a:ext cx="4025900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896" r="3742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Cubic splines</a:t>
            </a: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Angle triplets</a:t>
            </a: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Theta alpha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>
            <a:fillRect/>
          </a:stretch>
        </p:blipFill>
        <p:spPr bwMode="auto">
          <a:xfrm>
            <a:off x="4022725" y="965200"/>
            <a:ext cx="51276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8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149600"/>
            <a:ext cx="5715000" cy="24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>
                <a:cs typeface="Arial" panose="020B0604020202020204" pitchFamily="34" charset="0"/>
              </a:rPr>
              <a:t>Cost Function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400" dirty="0">
                <a:cs typeface="Arial" panose="020B0604020202020204" pitchFamily="34" charset="0"/>
              </a:rPr>
              <a:t>Shoulder weighted more to </a:t>
            </a:r>
            <a:br>
              <a:rPr lang="en-US" altLang="en-US" sz="1400" dirty="0">
                <a:cs typeface="Arial" panose="020B0604020202020204" pitchFamily="34" charset="0"/>
              </a:rPr>
            </a:br>
            <a:r>
              <a:rPr lang="en-US" altLang="en-US" sz="1400" dirty="0">
                <a:cs typeface="Arial" panose="020B0604020202020204" pitchFamily="34" charset="0"/>
              </a:rPr>
              <a:t>minimize use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400" dirty="0">
                <a:cs typeface="Arial" panose="020B0604020202020204" pitchFamily="34" charset="0"/>
              </a:rPr>
              <a:t>Terms to prevent backtracking</a:t>
            </a:r>
            <a:br>
              <a:rPr lang="en-US" altLang="en-US" sz="1400" dirty="0">
                <a:cs typeface="Arial" panose="020B0604020202020204" pitchFamily="34" charset="0"/>
              </a:rPr>
            </a:br>
            <a:r>
              <a:rPr lang="en-US" altLang="en-US" sz="1400" dirty="0">
                <a:cs typeface="Arial" panose="020B0604020202020204" pitchFamily="34" charset="0"/>
              </a:rPr>
              <a:t>and use feasible joint range</a:t>
            </a: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4" name="Picture 2" descr="C:\Users\thesa1nt01\Documents\ms_thesis\presentation\pictures\cost_torq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19944"/>
            <a:ext cx="5121275" cy="18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099" name="Picture 3" descr="C:\Users\thesa1nt01\Documents\ms_thesis\presentation\pictures\indicator_fn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8544"/>
            <a:ext cx="7994650" cy="37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42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146" name="Picture 2" descr="C:\Users\thesa1nt01\Documents\ms_thesis\presentation\pictures\indicator_fn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608138"/>
            <a:ext cx="657701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098" name="Picture 2" descr="C:\Users\thesa1nt01\Documents\ms_thesis\presentation\pictures\cost_indicato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72824"/>
            <a:ext cx="7297738" cy="10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2" name="Picture 2" descr="C:\Users\thesa1nt01\Documents\ms_thesis\presentation\pictures\cost_to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168525"/>
            <a:ext cx="6538912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5383" y="4629760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 axis (mm)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587334" y="2445033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Z axis (mm)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optppGai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75" t="-6198" r="4425" b="8362"/>
          <a:stretch/>
        </p:blipFill>
        <p:spPr>
          <a:xfrm>
            <a:off x="789213" y="714053"/>
            <a:ext cx="74532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Simulated_Nao_Robot_executing_optimized_Projected_Profile_crawl_gait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.84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5" y="1559276"/>
            <a:ext cx="9127035" cy="25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9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hesa1nt01\Documents\ms_thesis\presentation\pictures\gait_cost_durati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43744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609600" y="1277144"/>
            <a:ext cx="239395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Always better</a:t>
            </a:r>
            <a:endParaRPr lang="en-US" altLang="en-US" sz="2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261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_area_en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6192"/>
                </p14:media>
              </p:ext>
            </p:extLst>
          </p:nvPr>
        </p:nvPicPr>
        <p:blipFill rotWithShape="1">
          <a:blip r:embed="rId5"/>
          <a:srcRect l="60021" r="3094"/>
          <a:stretch>
            <a:fillRect/>
          </a:stretch>
        </p:blipFill>
        <p:spPr>
          <a:xfrm>
            <a:off x="5510384" y="713264"/>
            <a:ext cx="3633616" cy="4431824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6</a:t>
            </a:fld>
            <a:endParaRPr lang="en-US" altLang="en-US" sz="1200" dirty="0"/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Navigation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Get robot from place to place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Computationally efficient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Local planner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Peformant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alone, foundation of global planners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hesa1nt01\Documents\ms_thesis\presentation\pictures\cost_imp_durati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05644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501651" y="1584325"/>
            <a:ext cx="239395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78.5%</a:t>
            </a:r>
            <a:endParaRPr lang="en-US" altLang="en-US" sz="2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6424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6985"/>
            <a:ext cx="4699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 b="13832"/>
          <a:stretch>
            <a:fillRect/>
          </a:stretch>
        </p:blipFill>
        <p:spPr bwMode="auto">
          <a:xfrm>
            <a:off x="4594225" y="712788"/>
            <a:ext cx="45720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1602" b="138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Nao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Humanoid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GODZILA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Optimizing free </a:t>
            </a:r>
            <a:r>
              <a:rPr lang="en-US" altLang="en-US" sz="2000" b="1" dirty="0" err="1">
                <a:solidFill>
                  <a:srgbClr val="000000"/>
                </a:solidFill>
                <a:cs typeface="Arial" panose="020B0604020202020204" pitchFamily="34" charset="0"/>
              </a:rPr>
              <a:t>params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23FA2B7-74E3-44C0-A878-722D39E095EF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6F9DFA-ACCF-4F00-BA85-E849872695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 b="13832"/>
          <a:stretch>
            <a:fillRect/>
          </a:stretch>
        </p:blipFill>
        <p:spPr bwMode="auto">
          <a:xfrm>
            <a:off x="4594225" y="712788"/>
            <a:ext cx="45720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1602" b="138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Future Work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Vision based obstacle detection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Nav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layers, trap avoidance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Crawl turning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23FA2B7-74E3-44C0-A878-722D39E095EF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6F9DFA-ACCF-4F00-BA85-E849872695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44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33" t="4858" r="40000"/>
          <a:stretch/>
        </p:blipFill>
        <p:spPr>
          <a:xfrm>
            <a:off x="5562600" y="716279"/>
            <a:ext cx="3581400" cy="4417855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Profile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New locomotion mode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Idea is Applicable to many robots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Low profile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57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Platform Overview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5"/>
          <a:stretch>
            <a:fillRect/>
          </a:stretch>
        </p:blipFill>
        <p:spPr bwMode="auto">
          <a:xfrm>
            <a:off x="-20638" y="-17463"/>
            <a:ext cx="4606926" cy="516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684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695325"/>
            <a:ext cx="2941637" cy="441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Aldebaran Robotics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25 DoF humanoid, 58 cm, 4.3 kg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Atom processor, cameras, sonars, IMU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Laterally symmetric, no back joint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759</Words>
  <Application>Microsoft Office PowerPoint</Application>
  <PresentationFormat>Custom</PresentationFormat>
  <Paragraphs>381</Paragraphs>
  <Slides>63</Slides>
  <Notes>57</Notes>
  <HiddenSlides>0</HiddenSlides>
  <MMClips>10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Jenna Bresnahan</dc:creator>
  <cp:keywords/>
  <dc:description/>
  <cp:lastModifiedBy>thesa1nt01</cp:lastModifiedBy>
  <cp:revision>84</cp:revision>
  <cp:lastPrinted>1601-01-01T00:00:00Z</cp:lastPrinted>
  <dcterms:created xsi:type="dcterms:W3CDTF">2013-09-03T13:03:01Z</dcterms:created>
  <dcterms:modified xsi:type="dcterms:W3CDTF">2016-12-22T12:15:42Z</dcterms:modified>
</cp:coreProperties>
</file>